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73" r:id="rId2"/>
    <p:sldId id="258" r:id="rId3"/>
    <p:sldId id="259" r:id="rId4"/>
    <p:sldId id="261" r:id="rId5"/>
    <p:sldId id="268" r:id="rId6"/>
    <p:sldId id="262" r:id="rId7"/>
    <p:sldId id="274" r:id="rId8"/>
    <p:sldId id="275" r:id="rId9"/>
    <p:sldId id="276" r:id="rId10"/>
    <p:sldId id="277" r:id="rId11"/>
    <p:sldId id="279" r:id="rId12"/>
    <p:sldId id="280" r:id="rId13"/>
  </p:sldIdLst>
  <p:sldSz cx="9144000" cy="6858000" type="screen4x3"/>
  <p:notesSz cx="7099300" cy="10229850"/>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33"/>
    <a:srgbClr val="004966"/>
    <a:srgbClr val="C0D4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25" autoAdjust="0"/>
    <p:restoredTop sz="94257" autoAdjust="0"/>
  </p:normalViewPr>
  <p:slideViewPr>
    <p:cSldViewPr>
      <p:cViewPr varScale="1">
        <p:scale>
          <a:sx n="82" d="100"/>
          <a:sy n="82" d="100"/>
        </p:scale>
        <p:origin x="-90"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47"/>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30724" name="Rectangle 4"/>
          <p:cNvSpPr>
            <a:spLocks noGrp="1" noChangeArrowheads="1"/>
          </p:cNvSpPr>
          <p:nvPr>
            <p:ph type="ftr" sz="quarter" idx="2"/>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5" name="Rectangle 5"/>
          <p:cNvSpPr>
            <a:spLocks noGrp="1" noChangeArrowheads="1"/>
          </p:cNvSpPr>
          <p:nvPr>
            <p:ph type="sldNum" sz="quarter" idx="3"/>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98457E48-A83A-4435-A9A7-4BC85AEFD4C8}" type="slidenum">
              <a:rPr lang="en-US"/>
              <a:pPr/>
              <a:t>‹#›</a:t>
            </a:fld>
            <a:endParaRPr lang="en-US"/>
          </a:p>
        </p:txBody>
      </p:sp>
    </p:spTree>
    <p:extLst>
      <p:ext uri="{BB962C8B-B14F-4D97-AF65-F5344CB8AC3E}">
        <p14:creationId xmlns:p14="http://schemas.microsoft.com/office/powerpoint/2010/main" val="1187087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6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990600" y="766763"/>
            <a:ext cx="5118100" cy="3836987"/>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9613" y="4859338"/>
            <a:ext cx="5680075" cy="4603750"/>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703" name="Rectangle 7"/>
          <p:cNvSpPr>
            <a:spLocks noGrp="1" noChangeArrowheads="1"/>
          </p:cNvSpPr>
          <p:nvPr>
            <p:ph type="sldNum" sz="quarter" idx="5"/>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39CBB7BC-4E47-4DAF-8EB5-86AFD7B0664C}" type="slidenum">
              <a:rPr lang="en-US"/>
              <a:pPr/>
              <a:t>‹#›</a:t>
            </a:fld>
            <a:endParaRPr lang="en-US"/>
          </a:p>
        </p:txBody>
      </p:sp>
    </p:spTree>
    <p:extLst>
      <p:ext uri="{BB962C8B-B14F-4D97-AF65-F5344CB8AC3E}">
        <p14:creationId xmlns:p14="http://schemas.microsoft.com/office/powerpoint/2010/main" val="2693761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smtClean="0"/>
              <a:t>MIKE 11</a:t>
            </a:r>
            <a:endParaRPr lang="en-GB" dirty="0"/>
          </a:p>
        </p:txBody>
      </p:sp>
      <p:sp>
        <p:nvSpPr>
          <p:cNvPr id="3" name="Subtitle 2"/>
          <p:cNvSpPr>
            <a:spLocks noGrp="1"/>
          </p:cNvSpPr>
          <p:nvPr>
            <p:ph type="subTitle" idx="1"/>
          </p:nvPr>
        </p:nvSpPr>
        <p:spPr/>
        <p:txBody>
          <a:bodyPr/>
          <a:lstStyle/>
          <a:p>
            <a:r>
              <a:rPr lang="da-DK" dirty="0" smtClean="0"/>
              <a:t>Time Series Editor</a:t>
            </a:r>
            <a:endParaRPr lang="en-GB" dirty="0"/>
          </a:p>
        </p:txBody>
      </p:sp>
      <p:sp>
        <p:nvSpPr>
          <p:cNvPr id="4" name="Footer Placeholder 3"/>
          <p:cNvSpPr>
            <a:spLocks noGrp="1"/>
          </p:cNvSpPr>
          <p:nvPr>
            <p:ph type="ftr" sz="quarter" idx="3"/>
          </p:nvPr>
        </p:nvSpPr>
        <p:spPr/>
        <p:txBody>
          <a:bodyPr/>
          <a:lstStyle/>
          <a:p>
            <a:r>
              <a:rPr lang="en-GB" smtClean="0"/>
              <a:t>© DHI</a:t>
            </a:r>
            <a:endParaRPr lang="en-GB"/>
          </a:p>
        </p:txBody>
      </p:sp>
    </p:spTree>
    <p:extLst>
      <p:ext uri="{BB962C8B-B14F-4D97-AF65-F5344CB8AC3E}">
        <p14:creationId xmlns:p14="http://schemas.microsoft.com/office/powerpoint/2010/main" val="704080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smtClean="0">
                <a:solidFill>
                  <a:srgbClr val="FFFFFF"/>
                </a:solidFill>
              </a:rPr>
              <a:t>Settings Menu (Graphics)</a:t>
            </a:r>
          </a:p>
          <a:p>
            <a:pPr marL="0" indent="0">
              <a:buNone/>
            </a:pPr>
            <a:r>
              <a:rPr lang="en-GB" sz="1800" b="1" dirty="0">
                <a:solidFill>
                  <a:srgbClr val="FFFFFF"/>
                </a:solidFill>
              </a:rPr>
              <a:t>How? </a:t>
            </a:r>
            <a:r>
              <a:rPr lang="en-GB" sz="1800" dirty="0">
                <a:solidFill>
                  <a:srgbClr val="FFFFFF"/>
                </a:solidFill>
              </a:rPr>
              <a:t>MIKE Zero -&gt; </a:t>
            </a:r>
            <a:r>
              <a:rPr lang="en-GB" sz="1800" dirty="0" smtClean="0">
                <a:solidFill>
                  <a:srgbClr val="FFFFFF"/>
                </a:solidFill>
              </a:rPr>
              <a:t>Settings -&gt; </a:t>
            </a:r>
            <a:r>
              <a:rPr lang="en-GB" sz="1800" dirty="0" smtClean="0">
                <a:solidFill>
                  <a:srgbClr val="FFFFFF"/>
                </a:solidFill>
              </a:rPr>
              <a:t>Graphics</a:t>
            </a:r>
            <a:endParaRPr lang="en-US" dirty="0">
              <a:solidFill>
                <a:srgbClr val="FFFFFF"/>
              </a:solidFill>
            </a:endParaRPr>
          </a:p>
          <a:p>
            <a:pPr marL="0" indent="0">
              <a:buNone/>
            </a:pPr>
            <a:endParaRPr lang="en-GB" dirty="0"/>
          </a:p>
        </p:txBody>
      </p:sp>
      <p:sp>
        <p:nvSpPr>
          <p:cNvPr id="4" name="Text Box 5"/>
          <p:cNvSpPr txBox="1">
            <a:spLocks noChangeArrowheads="1"/>
          </p:cNvSpPr>
          <p:nvPr/>
        </p:nvSpPr>
        <p:spPr bwMode="auto">
          <a:xfrm>
            <a:off x="251520" y="3645024"/>
            <a:ext cx="2665412" cy="2031325"/>
          </a:xfrm>
          <a:prstGeom prst="rect">
            <a:avLst/>
          </a:prstGeom>
          <a:noFill/>
          <a:ln w="9525">
            <a:noFill/>
            <a:miter lim="800000"/>
            <a:headEnd/>
            <a:tailEnd/>
          </a:ln>
          <a:effectLst/>
        </p:spPr>
        <p:txBody>
          <a:bodyPr>
            <a:spAutoFit/>
          </a:bodyPr>
          <a:lstStyle/>
          <a:p>
            <a:r>
              <a:rPr lang="en-GB" sz="1800" dirty="0">
                <a:solidFill>
                  <a:srgbClr val="FFFFFF"/>
                </a:solidFill>
                <a:latin typeface="Arial"/>
              </a:rPr>
              <a:t>Choose the attributes for all graphical </a:t>
            </a:r>
            <a:r>
              <a:rPr lang="en-GB" sz="1800" dirty="0" smtClean="0">
                <a:solidFill>
                  <a:srgbClr val="FFFFFF"/>
                </a:solidFill>
                <a:latin typeface="Arial"/>
              </a:rPr>
              <a:t>objects</a:t>
            </a:r>
            <a:r>
              <a:rPr lang="en-GB" sz="1800" dirty="0">
                <a:solidFill>
                  <a:srgbClr val="FFFFFF"/>
                </a:solidFill>
                <a:latin typeface="Arial"/>
              </a:rPr>
              <a:t/>
            </a:r>
            <a:br>
              <a:rPr lang="en-GB" sz="1800" dirty="0">
                <a:solidFill>
                  <a:srgbClr val="FFFFFF"/>
                </a:solidFill>
                <a:latin typeface="Arial"/>
              </a:rPr>
            </a:br>
            <a:endParaRPr lang="en-GB" sz="1800" dirty="0">
              <a:solidFill>
                <a:srgbClr val="FFFFFF"/>
              </a:solidFill>
              <a:latin typeface="Arial"/>
            </a:endParaRPr>
          </a:p>
          <a:p>
            <a:r>
              <a:rPr lang="en-GB" sz="1800" dirty="0">
                <a:solidFill>
                  <a:srgbClr val="FFFFFF"/>
                </a:solidFill>
                <a:latin typeface="Arial"/>
              </a:rPr>
              <a:t>Double click the tick marker to display or hide the items on the Graphical </a:t>
            </a:r>
            <a:r>
              <a:rPr lang="en-GB" sz="1800" dirty="0" smtClean="0">
                <a:solidFill>
                  <a:srgbClr val="FFFFFF"/>
                </a:solidFill>
                <a:latin typeface="Arial"/>
              </a:rPr>
              <a:t>View</a:t>
            </a:r>
            <a:endParaRPr lang="en-GB" sz="1800" dirty="0">
              <a:solidFill>
                <a:srgbClr val="FFFFFF"/>
              </a:solidFill>
              <a:latin typeface="Arial"/>
            </a:endParaRPr>
          </a:p>
        </p:txBody>
      </p:sp>
      <p:pic>
        <p:nvPicPr>
          <p:cNvPr id="5" name="Picture 6"/>
          <p:cNvPicPr>
            <a:picLocks noChangeAspect="1" noChangeArrowheads="1"/>
          </p:cNvPicPr>
          <p:nvPr/>
        </p:nvPicPr>
        <p:blipFill>
          <a:blip r:embed="rId2"/>
          <a:srcRect/>
          <a:stretch>
            <a:fillRect/>
          </a:stretch>
        </p:blipFill>
        <p:spPr bwMode="auto">
          <a:xfrm>
            <a:off x="3563888" y="2636912"/>
            <a:ext cx="5337175" cy="3910012"/>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166027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smtClean="0">
                <a:solidFill>
                  <a:srgbClr val="FFFFFF"/>
                </a:solidFill>
              </a:rPr>
              <a:t>View </a:t>
            </a:r>
            <a:r>
              <a:rPr lang="en-US" dirty="0">
                <a:solidFill>
                  <a:srgbClr val="FFFFFF"/>
                </a:solidFill>
              </a:rPr>
              <a:t>Menu </a:t>
            </a:r>
            <a:r>
              <a:rPr lang="en-US" dirty="0" smtClean="0">
                <a:solidFill>
                  <a:srgbClr val="FFFFFF"/>
                </a:solidFill>
              </a:rPr>
              <a:t>(Select Items)</a:t>
            </a:r>
          </a:p>
          <a:p>
            <a:pPr marL="0" indent="0">
              <a:buNone/>
            </a:pPr>
            <a:r>
              <a:rPr lang="en-GB" sz="1800" b="1" dirty="0">
                <a:solidFill>
                  <a:srgbClr val="FFFFFF"/>
                </a:solidFill>
              </a:rPr>
              <a:t>How? </a:t>
            </a:r>
            <a:r>
              <a:rPr lang="en-GB" sz="1800" dirty="0">
                <a:solidFill>
                  <a:srgbClr val="FFFFFF"/>
                </a:solidFill>
              </a:rPr>
              <a:t>MIKE Zero -&gt; </a:t>
            </a:r>
            <a:r>
              <a:rPr lang="en-GB" sz="1800" dirty="0" smtClean="0">
                <a:solidFill>
                  <a:srgbClr val="FFFFFF"/>
                </a:solidFill>
              </a:rPr>
              <a:t>View </a:t>
            </a:r>
            <a:r>
              <a:rPr lang="en-GB" sz="1800" dirty="0">
                <a:solidFill>
                  <a:srgbClr val="FFFFFF"/>
                </a:solidFill>
              </a:rPr>
              <a:t>-&gt; </a:t>
            </a:r>
            <a:r>
              <a:rPr lang="en-GB" sz="1800" dirty="0" smtClean="0">
                <a:solidFill>
                  <a:srgbClr val="FFFFFF"/>
                </a:solidFill>
              </a:rPr>
              <a:t>Select Items</a:t>
            </a:r>
            <a:r>
              <a:rPr lang="en-GB" sz="1800" dirty="0">
                <a:solidFill>
                  <a:srgbClr val="FFFFFF"/>
                </a:solidFill>
              </a:rPr>
              <a:t>, or Graphical View -&gt; Right Click</a:t>
            </a:r>
          </a:p>
          <a:p>
            <a:pPr marL="0" indent="0">
              <a:buNone/>
            </a:pPr>
            <a:endParaRPr lang="en-US" dirty="0">
              <a:solidFill>
                <a:srgbClr val="FFFFFF"/>
              </a:solidFill>
            </a:endParaRPr>
          </a:p>
          <a:p>
            <a:pPr marL="0" indent="0">
              <a:buNone/>
            </a:pPr>
            <a:endParaRPr lang="en-GB" dirty="0"/>
          </a:p>
        </p:txBody>
      </p:sp>
      <p:pic>
        <p:nvPicPr>
          <p:cNvPr id="4" name="Picture 5"/>
          <p:cNvPicPr>
            <a:picLocks noChangeAspect="1" noChangeArrowheads="1"/>
          </p:cNvPicPr>
          <p:nvPr/>
        </p:nvPicPr>
        <p:blipFill>
          <a:blip r:embed="rId2"/>
          <a:srcRect/>
          <a:stretch>
            <a:fillRect/>
          </a:stretch>
        </p:blipFill>
        <p:spPr bwMode="auto">
          <a:xfrm>
            <a:off x="5084514" y="3740298"/>
            <a:ext cx="3663950" cy="2713038"/>
          </a:xfrm>
          <a:prstGeom prst="rect">
            <a:avLst/>
          </a:prstGeom>
          <a:noFill/>
          <a:ln w="9525">
            <a:noFill/>
            <a:miter lim="800000"/>
            <a:headEnd/>
            <a:tailEnd/>
          </a:ln>
          <a:effectLst/>
        </p:spPr>
      </p:pic>
      <p:sp>
        <p:nvSpPr>
          <p:cNvPr id="5" name="Text Box 6"/>
          <p:cNvSpPr txBox="1">
            <a:spLocks noChangeArrowheads="1"/>
          </p:cNvSpPr>
          <p:nvPr/>
        </p:nvSpPr>
        <p:spPr bwMode="auto">
          <a:xfrm>
            <a:off x="251520" y="3789040"/>
            <a:ext cx="2665412" cy="2014538"/>
          </a:xfrm>
          <a:prstGeom prst="rect">
            <a:avLst/>
          </a:prstGeom>
          <a:noFill/>
          <a:ln w="9525">
            <a:noFill/>
            <a:miter lim="800000"/>
            <a:headEnd/>
            <a:tailEnd/>
          </a:ln>
          <a:effectLst/>
        </p:spPr>
        <p:txBody>
          <a:bodyPr>
            <a:spAutoFit/>
          </a:bodyPr>
          <a:lstStyle/>
          <a:p>
            <a:r>
              <a:rPr lang="en-GB" sz="1800" dirty="0">
                <a:solidFill>
                  <a:srgbClr val="FFFFFF"/>
                </a:solidFill>
                <a:latin typeface="Arial"/>
              </a:rPr>
              <a:t>Select  / Change Items to be Displayed in the Graphical </a:t>
            </a:r>
            <a:r>
              <a:rPr lang="en-GB" sz="1800" dirty="0" smtClean="0">
                <a:solidFill>
                  <a:srgbClr val="FFFFFF"/>
                </a:solidFill>
                <a:latin typeface="Arial"/>
              </a:rPr>
              <a:t>View</a:t>
            </a:r>
            <a:endParaRPr lang="en-GB" sz="1800" dirty="0">
              <a:solidFill>
                <a:srgbClr val="FFFFFF"/>
              </a:solidFill>
              <a:latin typeface="Arial"/>
            </a:endParaRPr>
          </a:p>
          <a:p>
            <a:endParaRPr lang="en-GB" sz="1800" dirty="0">
              <a:solidFill>
                <a:srgbClr val="FFFFFF"/>
              </a:solidFill>
              <a:latin typeface="Arial"/>
            </a:endParaRPr>
          </a:p>
          <a:p>
            <a:r>
              <a:rPr lang="en-GB" sz="1800" dirty="0">
                <a:solidFill>
                  <a:srgbClr val="FFFFFF"/>
                </a:solidFill>
                <a:latin typeface="Arial"/>
              </a:rPr>
              <a:t>Other View Options include Zoom and Pan (Shift-Click)</a:t>
            </a:r>
          </a:p>
        </p:txBody>
      </p:sp>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988656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*.DFS1 File Extension</a:t>
            </a:r>
          </a:p>
          <a:p>
            <a:pPr marL="0" indent="0">
              <a:buNone/>
            </a:pPr>
            <a:r>
              <a:rPr lang="en-GB" sz="1800" b="1" dirty="0" smtClean="0">
                <a:solidFill>
                  <a:srgbClr val="FFFFFF"/>
                </a:solidFill>
              </a:rPr>
              <a:t>How</a:t>
            </a:r>
            <a:r>
              <a:rPr lang="en-GB" sz="1800" b="1" dirty="0">
                <a:solidFill>
                  <a:srgbClr val="FFFFFF"/>
                </a:solidFill>
              </a:rPr>
              <a:t>? </a:t>
            </a:r>
            <a:r>
              <a:rPr lang="en-GB" sz="1800" dirty="0">
                <a:solidFill>
                  <a:srgbClr val="FFFFFF"/>
                </a:solidFill>
              </a:rPr>
              <a:t>MIKE Zero -&gt; File -&gt; New -&gt; File -&gt; MIKE Zero -&gt; Time Series (.dfs1</a:t>
            </a:r>
            <a:r>
              <a:rPr lang="en-GB" sz="1800" dirty="0" smtClean="0">
                <a:solidFill>
                  <a:srgbClr val="FFFFFF"/>
                </a:solidFill>
              </a:rPr>
              <a:t>)</a:t>
            </a:r>
            <a:endParaRPr lang="en-US" dirty="0">
              <a:solidFill>
                <a:srgbClr val="FFFFFF"/>
              </a:solidFill>
            </a:endParaRPr>
          </a:p>
          <a:p>
            <a:pPr marL="0" indent="0">
              <a:buNone/>
            </a:pPr>
            <a:endParaRPr lang="en-GB" dirty="0"/>
          </a:p>
        </p:txBody>
      </p:sp>
      <p:pic>
        <p:nvPicPr>
          <p:cNvPr id="4" name="Picture 2"/>
          <p:cNvPicPr>
            <a:picLocks noChangeAspect="1" noChangeArrowheads="1"/>
          </p:cNvPicPr>
          <p:nvPr/>
        </p:nvPicPr>
        <p:blipFill>
          <a:blip r:embed="rId2"/>
          <a:srcRect/>
          <a:stretch>
            <a:fillRect/>
          </a:stretch>
        </p:blipFill>
        <p:spPr bwMode="auto">
          <a:xfrm>
            <a:off x="323528" y="2852936"/>
            <a:ext cx="5726112" cy="332740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6156003" y="2868811"/>
            <a:ext cx="2628900" cy="3305175"/>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792599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3" name="Group 5"/>
          <p:cNvGrpSpPr>
            <a:grpSpLocks/>
          </p:cNvGrpSpPr>
          <p:nvPr/>
        </p:nvGrpSpPr>
        <p:grpSpPr bwMode="auto">
          <a:xfrm>
            <a:off x="539552" y="2204864"/>
            <a:ext cx="8239125" cy="4002087"/>
            <a:chOff x="322" y="1515"/>
            <a:chExt cx="5190" cy="2521"/>
          </a:xfrm>
        </p:grpSpPr>
        <p:sp>
          <p:nvSpPr>
            <p:cNvPr id="63494" name="AutoShape 6"/>
            <p:cNvSpPr>
              <a:spLocks noChangeArrowheads="1"/>
            </p:cNvSpPr>
            <p:nvPr/>
          </p:nvSpPr>
          <p:spPr bwMode="auto">
            <a:xfrm>
              <a:off x="3319" y="3207"/>
              <a:ext cx="1885" cy="278"/>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495" name="AutoShape 7"/>
            <p:cNvSpPr>
              <a:spLocks noChangeArrowheads="1"/>
            </p:cNvSpPr>
            <p:nvPr/>
          </p:nvSpPr>
          <p:spPr bwMode="auto">
            <a:xfrm>
              <a:off x="474" y="3758"/>
              <a:ext cx="1885" cy="278"/>
            </a:xfrm>
            <a:prstGeom prst="roundRect">
              <a:avLst>
                <a:gd name="adj" fmla="val 16667"/>
              </a:avLst>
            </a:prstGeom>
            <a:solidFill>
              <a:schemeClr val="accent6"/>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497" name="Text Box 9"/>
            <p:cNvSpPr txBox="1">
              <a:spLocks noChangeArrowheads="1"/>
            </p:cNvSpPr>
            <p:nvPr/>
          </p:nvSpPr>
          <p:spPr bwMode="auto">
            <a:xfrm>
              <a:off x="1807" y="2415"/>
              <a:ext cx="2115" cy="231"/>
            </a:xfrm>
            <a:prstGeom prst="rect">
              <a:avLst/>
            </a:prstGeom>
            <a:solidFill>
              <a:schemeClr val="bg2"/>
            </a:solid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dirty="0">
                  <a:solidFill>
                    <a:schemeClr val="tx1"/>
                  </a:solidFill>
                  <a:latin typeface="Arial" charset="0"/>
                </a:rPr>
                <a:t>Simulation Editor (.sim11)</a:t>
              </a:r>
            </a:p>
          </p:txBody>
        </p:sp>
        <p:sp>
          <p:nvSpPr>
            <p:cNvPr id="63498" name="AutoShape 10"/>
            <p:cNvSpPr>
              <a:spLocks noChangeArrowheads="1"/>
            </p:cNvSpPr>
            <p:nvPr/>
          </p:nvSpPr>
          <p:spPr bwMode="auto">
            <a:xfrm>
              <a:off x="3287" y="1515"/>
              <a:ext cx="2156" cy="278"/>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lstStyle/>
            <a:p>
              <a:endParaRPr lang="da-DK">
                <a:solidFill>
                  <a:schemeClr val="tx1"/>
                </a:solidFill>
              </a:endParaRPr>
            </a:p>
          </p:txBody>
        </p:sp>
        <p:sp>
          <p:nvSpPr>
            <p:cNvPr id="63499" name="Text Box 11"/>
            <p:cNvSpPr txBox="1">
              <a:spLocks noChangeArrowheads="1"/>
            </p:cNvSpPr>
            <p:nvPr/>
          </p:nvSpPr>
          <p:spPr bwMode="auto">
            <a:xfrm>
              <a:off x="3319" y="1533"/>
              <a:ext cx="2193" cy="231"/>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US" sz="1800" b="1">
                  <a:solidFill>
                    <a:schemeClr val="tx1"/>
                  </a:solidFill>
                  <a:latin typeface="Arial" charset="0"/>
                </a:rPr>
                <a:t>Cross Section Editor (.xns11)</a:t>
              </a:r>
              <a:endParaRPr lang="en-US" sz="1800">
                <a:solidFill>
                  <a:schemeClr val="tx1"/>
                </a:solidFill>
                <a:latin typeface="Arial" charset="0"/>
              </a:endParaRPr>
            </a:p>
          </p:txBody>
        </p:sp>
        <p:sp>
          <p:nvSpPr>
            <p:cNvPr id="63500" name="Text Box 12"/>
            <p:cNvSpPr txBox="1">
              <a:spLocks noChangeArrowheads="1"/>
            </p:cNvSpPr>
            <p:nvPr/>
          </p:nvSpPr>
          <p:spPr bwMode="auto">
            <a:xfrm>
              <a:off x="3179" y="3225"/>
              <a:ext cx="2174" cy="231"/>
            </a:xfrm>
            <a:prstGeom prst="rect">
              <a:avLst/>
            </a:prstGeom>
            <a:no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a:solidFill>
                    <a:schemeClr val="tx1"/>
                  </a:solidFill>
                  <a:latin typeface="Arial" charset="0"/>
                </a:rPr>
                <a:t>Parameter Editor (.HD11)</a:t>
              </a:r>
              <a:endParaRPr lang="en-US">
                <a:solidFill>
                  <a:schemeClr val="tx1"/>
                </a:solidFill>
                <a:latin typeface="Arial" charset="0"/>
              </a:endParaRPr>
            </a:p>
          </p:txBody>
        </p:sp>
        <p:grpSp>
          <p:nvGrpSpPr>
            <p:cNvPr id="63501" name="Group 13"/>
            <p:cNvGrpSpPr>
              <a:grpSpLocks/>
            </p:cNvGrpSpPr>
            <p:nvPr/>
          </p:nvGrpSpPr>
          <p:grpSpPr bwMode="auto">
            <a:xfrm>
              <a:off x="466" y="1516"/>
              <a:ext cx="1893" cy="275"/>
              <a:chOff x="282" y="1996"/>
              <a:chExt cx="1893" cy="275"/>
            </a:xfrm>
          </p:grpSpPr>
          <p:sp>
            <p:nvSpPr>
              <p:cNvPr id="63502" name="AutoShape 14"/>
              <p:cNvSpPr>
                <a:spLocks noChangeArrowheads="1"/>
              </p:cNvSpPr>
              <p:nvPr/>
            </p:nvSpPr>
            <p:spPr bwMode="auto">
              <a:xfrm>
                <a:off x="282" y="1996"/>
                <a:ext cx="1893" cy="275"/>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503" name="Text Box 15"/>
              <p:cNvSpPr txBox="1">
                <a:spLocks noChangeArrowheads="1"/>
              </p:cNvSpPr>
              <p:nvPr/>
            </p:nvSpPr>
            <p:spPr bwMode="auto">
              <a:xfrm>
                <a:off x="368" y="2009"/>
                <a:ext cx="1766" cy="231"/>
              </a:xfrm>
              <a:prstGeom prst="rect">
                <a:avLst/>
              </a:prstGeom>
              <a:no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dirty="0">
                    <a:solidFill>
                      <a:schemeClr val="tx1"/>
                    </a:solidFill>
                    <a:latin typeface="Arial" charset="0"/>
                  </a:rPr>
                  <a:t>Network Editor (.nwk11)</a:t>
                </a:r>
                <a:endParaRPr lang="en-US" dirty="0">
                  <a:solidFill>
                    <a:schemeClr val="tx1"/>
                  </a:solidFill>
                  <a:latin typeface="Arial" charset="0"/>
                </a:endParaRPr>
              </a:p>
            </p:txBody>
          </p:sp>
        </p:grpSp>
        <p:sp>
          <p:nvSpPr>
            <p:cNvPr id="63504" name="Text Box 16"/>
            <p:cNvSpPr txBox="1">
              <a:spLocks noChangeArrowheads="1"/>
            </p:cNvSpPr>
            <p:nvPr/>
          </p:nvSpPr>
          <p:spPr bwMode="auto">
            <a:xfrm>
              <a:off x="349" y="3779"/>
              <a:ext cx="2177" cy="231"/>
            </a:xfrm>
            <a:prstGeom prst="rect">
              <a:avLst/>
            </a:prstGeom>
            <a:solidFill>
              <a:schemeClr val="accent2"/>
            </a:solid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dirty="0">
                  <a:solidFill>
                    <a:schemeClr val="tx1"/>
                  </a:solidFill>
                  <a:latin typeface="Arial" charset="0"/>
                </a:rPr>
                <a:t>Time Series Editor (.dfs0)</a:t>
              </a:r>
              <a:endParaRPr lang="en-US" dirty="0">
                <a:solidFill>
                  <a:schemeClr val="tx1"/>
                </a:solidFill>
                <a:latin typeface="Arial" charset="0"/>
              </a:endParaRPr>
            </a:p>
          </p:txBody>
        </p:sp>
        <p:sp>
          <p:nvSpPr>
            <p:cNvPr id="63505" name="AutoShape 17"/>
            <p:cNvSpPr>
              <a:spLocks noChangeArrowheads="1"/>
            </p:cNvSpPr>
            <p:nvPr/>
          </p:nvSpPr>
          <p:spPr bwMode="auto">
            <a:xfrm>
              <a:off x="474" y="3198"/>
              <a:ext cx="1885" cy="278"/>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506" name="Text Box 18"/>
            <p:cNvSpPr txBox="1">
              <a:spLocks noChangeArrowheads="1"/>
            </p:cNvSpPr>
            <p:nvPr/>
          </p:nvSpPr>
          <p:spPr bwMode="auto">
            <a:xfrm>
              <a:off x="322" y="3214"/>
              <a:ext cx="2174" cy="231"/>
            </a:xfrm>
            <a:prstGeom prst="rect">
              <a:avLst/>
            </a:prstGeom>
            <a:no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a:solidFill>
                    <a:schemeClr val="tx1"/>
                  </a:solidFill>
                  <a:latin typeface="Arial" charset="0"/>
                </a:rPr>
                <a:t>Boundary Editor (.bnd11)</a:t>
              </a:r>
            </a:p>
          </p:txBody>
        </p:sp>
        <p:cxnSp>
          <p:nvCxnSpPr>
            <p:cNvPr id="63507" name="AutoShape 19"/>
            <p:cNvCxnSpPr>
              <a:cxnSpLocks noChangeShapeType="1"/>
            </p:cNvCxnSpPr>
            <p:nvPr/>
          </p:nvCxnSpPr>
          <p:spPr bwMode="auto">
            <a:xfrm flipH="1" flipV="1">
              <a:off x="1419" y="1843"/>
              <a:ext cx="1093" cy="534"/>
            </a:xfrm>
            <a:prstGeom prst="straightConnector1">
              <a:avLst/>
            </a:prstGeom>
            <a:noFill/>
            <a:ln w="38100">
              <a:solidFill>
                <a:schemeClr val="accent2"/>
              </a:solidFill>
              <a:round/>
              <a:headEnd type="triangle" w="med" len="med"/>
              <a:tailEnd type="triangle" w="med" len="med"/>
            </a:ln>
            <a:effectLst/>
          </p:spPr>
        </p:cxnSp>
        <p:cxnSp>
          <p:nvCxnSpPr>
            <p:cNvPr id="63508" name="AutoShape 20"/>
            <p:cNvCxnSpPr>
              <a:cxnSpLocks noChangeShapeType="1"/>
            </p:cNvCxnSpPr>
            <p:nvPr/>
          </p:nvCxnSpPr>
          <p:spPr bwMode="auto">
            <a:xfrm flipV="1">
              <a:off x="3189" y="1865"/>
              <a:ext cx="1215" cy="496"/>
            </a:xfrm>
            <a:prstGeom prst="straightConnector1">
              <a:avLst/>
            </a:prstGeom>
            <a:noFill/>
            <a:ln w="38100">
              <a:solidFill>
                <a:schemeClr val="accent2"/>
              </a:solidFill>
              <a:round/>
              <a:headEnd type="triangle" w="med" len="med"/>
              <a:tailEnd type="triangle" w="med" len="med"/>
            </a:ln>
            <a:effectLst/>
          </p:spPr>
        </p:cxnSp>
        <p:cxnSp>
          <p:nvCxnSpPr>
            <p:cNvPr id="63509" name="AutoShape 21"/>
            <p:cNvCxnSpPr>
              <a:cxnSpLocks noChangeShapeType="1"/>
            </p:cNvCxnSpPr>
            <p:nvPr/>
          </p:nvCxnSpPr>
          <p:spPr bwMode="auto">
            <a:xfrm flipV="1">
              <a:off x="1648" y="2715"/>
              <a:ext cx="855" cy="407"/>
            </a:xfrm>
            <a:prstGeom prst="straightConnector1">
              <a:avLst/>
            </a:prstGeom>
            <a:noFill/>
            <a:ln w="38100">
              <a:solidFill>
                <a:schemeClr val="accent2"/>
              </a:solidFill>
              <a:round/>
              <a:headEnd type="triangle" w="med" len="med"/>
              <a:tailEnd type="triangle" w="med" len="med"/>
            </a:ln>
            <a:effectLst/>
          </p:spPr>
        </p:cxnSp>
        <p:cxnSp>
          <p:nvCxnSpPr>
            <p:cNvPr id="63510" name="AutoShape 22"/>
            <p:cNvCxnSpPr>
              <a:cxnSpLocks noChangeShapeType="1"/>
            </p:cNvCxnSpPr>
            <p:nvPr/>
          </p:nvCxnSpPr>
          <p:spPr bwMode="auto">
            <a:xfrm flipH="1" flipV="1">
              <a:off x="3215" y="2722"/>
              <a:ext cx="957" cy="417"/>
            </a:xfrm>
            <a:prstGeom prst="straightConnector1">
              <a:avLst/>
            </a:prstGeom>
            <a:noFill/>
            <a:ln w="38100">
              <a:solidFill>
                <a:schemeClr val="accent2"/>
              </a:solidFill>
              <a:round/>
              <a:headEnd type="triangle" w="med" len="med"/>
              <a:tailEnd type="triangle" w="med" len="med"/>
            </a:ln>
            <a:effectLst/>
          </p:spPr>
        </p:cxnSp>
        <p:cxnSp>
          <p:nvCxnSpPr>
            <p:cNvPr id="63511" name="AutoShape 23"/>
            <p:cNvCxnSpPr>
              <a:cxnSpLocks noChangeShapeType="1"/>
              <a:endCxn id="63505" idx="2"/>
            </p:cNvCxnSpPr>
            <p:nvPr/>
          </p:nvCxnSpPr>
          <p:spPr bwMode="auto">
            <a:xfrm flipV="1">
              <a:off x="1413" y="3476"/>
              <a:ext cx="4" cy="252"/>
            </a:xfrm>
            <a:prstGeom prst="straightConnector1">
              <a:avLst/>
            </a:prstGeom>
            <a:noFill/>
            <a:ln w="38100">
              <a:solidFill>
                <a:schemeClr val="accent2"/>
              </a:solidFill>
              <a:round/>
              <a:headEnd type="triangle" w="med" len="med"/>
              <a:tailEnd type="triangle" w="med" len="med"/>
            </a:ln>
            <a:effectLst/>
          </p:spPr>
        </p:cxnSp>
      </p:grpSp>
      <p:sp>
        <p:nvSpPr>
          <p:cNvPr id="63512" name="Rectangle 24"/>
          <p:cNvSpPr>
            <a:spLocks noGrp="1" noChangeArrowheads="1"/>
          </p:cNvSpPr>
          <p:nvPr>
            <p:ph type="title"/>
          </p:nvPr>
        </p:nvSpPr>
        <p:spPr>
          <a:noFill/>
          <a:ln/>
        </p:spPr>
        <p:txBody>
          <a:bodyPr/>
          <a:lstStyle/>
          <a:p>
            <a:r>
              <a:rPr lang="da-DK">
                <a:solidFill>
                  <a:srgbClr val="FFFFFF"/>
                </a:solidFill>
              </a:rPr>
              <a:t>TIME SERIES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Editor and Database of Time Series Data</a:t>
            </a: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6" name="Picture 4"/>
          <p:cNvPicPr>
            <a:picLocks noChangeAspect="1" noChangeArrowheads="1"/>
          </p:cNvPicPr>
          <p:nvPr/>
        </p:nvPicPr>
        <p:blipFill>
          <a:blip r:embed="rId2"/>
          <a:srcRect/>
          <a:stretch>
            <a:fillRect/>
          </a:stretch>
        </p:blipFill>
        <p:spPr bwMode="auto">
          <a:xfrm>
            <a:off x="287089" y="2924944"/>
            <a:ext cx="5689600" cy="3306762"/>
          </a:xfrm>
          <a:prstGeom prst="rect">
            <a:avLst/>
          </a:prstGeom>
          <a:noFill/>
          <a:ln w="9525">
            <a:noFill/>
            <a:miter lim="800000"/>
            <a:headEnd/>
            <a:tailEnd/>
          </a:ln>
          <a:effectLst/>
        </p:spPr>
      </p:pic>
      <p:pic>
        <p:nvPicPr>
          <p:cNvPr id="64518" name="Picture 6"/>
          <p:cNvPicPr>
            <a:picLocks noChangeAspect="1" noChangeArrowheads="1"/>
          </p:cNvPicPr>
          <p:nvPr/>
        </p:nvPicPr>
        <p:blipFill>
          <a:blip r:embed="rId3"/>
          <a:srcRect/>
          <a:stretch>
            <a:fillRect/>
          </a:stretch>
        </p:blipFill>
        <p:spPr bwMode="auto">
          <a:xfrm>
            <a:off x="6119564" y="2924944"/>
            <a:ext cx="2628900" cy="3305175"/>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*.DFS0 File </a:t>
            </a:r>
            <a:r>
              <a:rPr lang="en-US" dirty="0" smtClean="0">
                <a:solidFill>
                  <a:srgbClr val="FFFFFF"/>
                </a:solidFill>
              </a:rPr>
              <a:t>Extension</a:t>
            </a:r>
          </a:p>
          <a:p>
            <a:pPr marL="0" indent="0">
              <a:buNone/>
            </a:pPr>
            <a:r>
              <a:rPr lang="en-GB" sz="1800" b="1" dirty="0">
                <a:solidFill>
                  <a:srgbClr val="FFFFFF"/>
                </a:solidFill>
              </a:rPr>
              <a:t>How? </a:t>
            </a:r>
            <a:r>
              <a:rPr lang="en-GB" sz="1800" dirty="0">
                <a:solidFill>
                  <a:srgbClr val="FFFFFF"/>
                </a:solidFill>
              </a:rPr>
              <a:t>MIKE Zero -&gt; File -&gt; New -&gt; File -&gt; MIKE Zero -&gt; Time Series (.dfs0)        </a:t>
            </a:r>
            <a:endParaRPr lang="en-GB" sz="1800" b="1" dirty="0">
              <a:solidFill>
                <a:srgbClr val="FFFFFF"/>
              </a:solidFill>
              <a:effectLst>
                <a:outerShdw blurRad="38100" dist="38100" dir="2700000" algn="tl">
                  <a:srgbClr val="C0C0C0"/>
                </a:outerShdw>
              </a:effectLst>
            </a:endParaRPr>
          </a:p>
          <a:p>
            <a:pPr marL="0" indent="0">
              <a:buNone/>
            </a:pPr>
            <a:endParaRPr lang="en-US" dirty="0">
              <a:solidFill>
                <a:srgbClr val="FFFFFF"/>
              </a:solidFill>
            </a:endParaRPr>
          </a:p>
          <a:p>
            <a:pPr marL="0" indent="0">
              <a:buNone/>
            </a:pPr>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a:srcRect/>
          <a:stretch>
            <a:fillRect/>
          </a:stretch>
        </p:blipFill>
        <p:spPr bwMode="auto">
          <a:xfrm>
            <a:off x="3476625" y="2565400"/>
            <a:ext cx="5451475" cy="4089400"/>
          </a:xfrm>
          <a:prstGeom prst="rect">
            <a:avLst/>
          </a:prstGeom>
          <a:noFill/>
          <a:ln w="9525">
            <a:noFill/>
            <a:miter lim="800000"/>
            <a:headEnd/>
            <a:tailEnd/>
          </a:ln>
          <a:effectLst/>
        </p:spPr>
      </p:pic>
      <p:sp>
        <p:nvSpPr>
          <p:cNvPr id="66565" name="Text Box 5"/>
          <p:cNvSpPr txBox="1">
            <a:spLocks noChangeArrowheads="1"/>
          </p:cNvSpPr>
          <p:nvPr/>
        </p:nvSpPr>
        <p:spPr bwMode="auto">
          <a:xfrm>
            <a:off x="395288" y="2996952"/>
            <a:ext cx="2665412" cy="3139321"/>
          </a:xfrm>
          <a:prstGeom prst="rect">
            <a:avLst/>
          </a:prstGeom>
          <a:noFill/>
          <a:ln w="9525">
            <a:noFill/>
            <a:miter lim="800000"/>
            <a:headEnd/>
            <a:tailEnd/>
          </a:ln>
          <a:effectLst/>
        </p:spPr>
        <p:txBody>
          <a:bodyPr>
            <a:spAutoFit/>
          </a:bodyPr>
          <a:lstStyle/>
          <a:p>
            <a:r>
              <a:rPr lang="en-GB" sz="1800" dirty="0" smtClean="0">
                <a:solidFill>
                  <a:srgbClr val="FFFFFF"/>
                </a:solidFill>
                <a:latin typeface="Arial"/>
              </a:rPr>
              <a:t>Pop up dialog box (right click in Graphical View)</a:t>
            </a:r>
            <a:br>
              <a:rPr lang="en-GB" sz="1800" dirty="0" smtClean="0">
                <a:solidFill>
                  <a:srgbClr val="FFFFFF"/>
                </a:solidFill>
                <a:latin typeface="Arial"/>
              </a:rPr>
            </a:br>
            <a:r>
              <a:rPr lang="en-GB" sz="1800" dirty="0" smtClean="0">
                <a:solidFill>
                  <a:srgbClr val="FFFFFF"/>
                </a:solidFill>
                <a:latin typeface="Arial"/>
              </a:rPr>
              <a:t/>
            </a:r>
            <a:br>
              <a:rPr lang="en-GB" sz="1800" dirty="0" smtClean="0">
                <a:solidFill>
                  <a:srgbClr val="FFFFFF"/>
                </a:solidFill>
                <a:latin typeface="Arial"/>
              </a:rPr>
            </a:br>
            <a:r>
              <a:rPr lang="en-GB" sz="1800" dirty="0" smtClean="0">
                <a:solidFill>
                  <a:srgbClr val="FFFFFF"/>
                </a:solidFill>
                <a:latin typeface="Arial"/>
              </a:rPr>
              <a:t>Selected points in Tabular View are highlighted in the Graphical View</a:t>
            </a:r>
          </a:p>
          <a:p>
            <a:endParaRPr lang="en-GB" sz="1800" dirty="0" smtClean="0">
              <a:solidFill>
                <a:srgbClr val="FFFFFF"/>
              </a:solidFill>
              <a:latin typeface="Arial"/>
            </a:endParaRPr>
          </a:p>
          <a:p>
            <a:r>
              <a:rPr lang="en-GB" sz="1800" dirty="0" smtClean="0">
                <a:solidFill>
                  <a:srgbClr val="FFFFFF"/>
                </a:solidFill>
                <a:latin typeface="Arial"/>
              </a:rPr>
              <a:t>Select Mode is Default (other modes include Move, Insert &amp; Delete)</a:t>
            </a:r>
            <a:endParaRPr lang="en-GB" sz="1800" dirty="0">
              <a:solidFill>
                <a:srgbClr val="FFFFFF"/>
              </a:solidFill>
              <a:latin typeface="Arial"/>
            </a:endParaRPr>
          </a:p>
        </p:txBody>
      </p:sp>
      <p:sp>
        <p:nvSpPr>
          <p:cNvPr id="66566" name="Rectangle 6"/>
          <p:cNvSpPr>
            <a:spLocks noChangeArrowheads="1"/>
          </p:cNvSpPr>
          <p:nvPr/>
        </p:nvSpPr>
        <p:spPr bwMode="auto">
          <a:xfrm>
            <a:off x="7185025" y="2997200"/>
            <a:ext cx="1692275" cy="3563938"/>
          </a:xfrm>
          <a:prstGeom prst="rect">
            <a:avLst/>
          </a:prstGeom>
          <a:noFill/>
          <a:ln w="28575">
            <a:solidFill>
              <a:schemeClr val="accent2"/>
            </a:solidFill>
            <a:miter lim="800000"/>
            <a:headEnd/>
            <a:tailEnd/>
          </a:ln>
          <a:effectLst/>
        </p:spPr>
        <p:txBody>
          <a:bodyPr anchor="ctr">
            <a:spAutoFit/>
          </a:bodyPr>
          <a:lstStyle/>
          <a:p>
            <a:endParaRPr lang="da-DK"/>
          </a:p>
        </p:txBody>
      </p:sp>
      <p:sp>
        <p:nvSpPr>
          <p:cNvPr id="66568" name="Line 8"/>
          <p:cNvSpPr>
            <a:spLocks noChangeShapeType="1"/>
          </p:cNvSpPr>
          <p:nvPr/>
        </p:nvSpPr>
        <p:spPr bwMode="auto">
          <a:xfrm>
            <a:off x="8101013" y="2384425"/>
            <a:ext cx="0" cy="576263"/>
          </a:xfrm>
          <a:prstGeom prst="line">
            <a:avLst/>
          </a:prstGeom>
          <a:noFill/>
          <a:ln w="28575">
            <a:solidFill>
              <a:schemeClr val="accent2"/>
            </a:solidFill>
            <a:round/>
            <a:headEnd/>
            <a:tailEnd type="triangle" w="med" len="med"/>
          </a:ln>
          <a:effectLst/>
        </p:spPr>
        <p:txBody>
          <a:bodyPr/>
          <a:lstStyle/>
          <a:p>
            <a:endParaRPr lang="da-DK"/>
          </a:p>
        </p:txBody>
      </p:sp>
      <p:sp>
        <p:nvSpPr>
          <p:cNvPr id="66569" name="Rectangle 9"/>
          <p:cNvSpPr>
            <a:spLocks noChangeArrowheads="1"/>
          </p:cNvSpPr>
          <p:nvPr/>
        </p:nvSpPr>
        <p:spPr bwMode="auto">
          <a:xfrm>
            <a:off x="7415213" y="1903413"/>
            <a:ext cx="1526380" cy="523220"/>
          </a:xfrm>
          <a:prstGeom prst="rect">
            <a:avLst/>
          </a:prstGeom>
          <a:noFill/>
          <a:ln w="9525">
            <a:noFill/>
            <a:miter lim="800000"/>
            <a:headEnd/>
            <a:tailEnd/>
          </a:ln>
          <a:effectLst/>
        </p:spPr>
        <p:txBody>
          <a:bodyPr wrap="none">
            <a:spAutoFit/>
          </a:bodyPr>
          <a:lstStyle/>
          <a:p>
            <a:r>
              <a:rPr lang="en-GB" sz="1400" b="1">
                <a:solidFill>
                  <a:srgbClr val="FFFFFF"/>
                </a:solidFill>
                <a:latin typeface="Arial" charset="0"/>
              </a:rPr>
              <a:t>Full Copy/Paste</a:t>
            </a:r>
            <a:br>
              <a:rPr lang="en-GB" sz="1400" b="1">
                <a:solidFill>
                  <a:srgbClr val="FFFFFF"/>
                </a:solidFill>
                <a:latin typeface="Arial" charset="0"/>
              </a:rPr>
            </a:br>
            <a:r>
              <a:rPr lang="en-GB" sz="1400" b="1">
                <a:solidFill>
                  <a:srgbClr val="FFFFFF"/>
                </a:solidFill>
                <a:latin typeface="Arial" charset="0"/>
              </a:rPr>
              <a:t>Functionality</a:t>
            </a:r>
            <a:endParaRPr lang="en-US" sz="1400" b="1">
              <a:solidFill>
                <a:srgbClr val="FFFFFF"/>
              </a:solidFill>
              <a:latin typeface="Arial" charset="0"/>
            </a:endParaRPr>
          </a:p>
        </p:txBody>
      </p:sp>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Graphical and Tabular </a:t>
            </a:r>
            <a:r>
              <a:rPr lang="en-US" dirty="0" smtClean="0">
                <a:solidFill>
                  <a:srgbClr val="FFFFFF"/>
                </a:solidFill>
              </a:rPr>
              <a:t>Views</a:t>
            </a:r>
          </a:p>
          <a:p>
            <a:pPr marL="0" indent="0">
              <a:buNone/>
            </a:pPr>
            <a:r>
              <a:rPr lang="en-GB" sz="1800" b="1" dirty="0">
                <a:solidFill>
                  <a:srgbClr val="FFFFFF"/>
                </a:solidFill>
              </a:rPr>
              <a:t>How? </a:t>
            </a:r>
            <a:r>
              <a:rPr lang="en-GB" sz="1800" dirty="0">
                <a:solidFill>
                  <a:srgbClr val="FFFFFF"/>
                </a:solidFill>
              </a:rPr>
              <a:t>MIKE Zero -&gt; Edit Graphical View -&gt; Right Click</a:t>
            </a:r>
          </a:p>
          <a:p>
            <a:pPr marL="0" indent="0">
              <a:buNone/>
            </a:pPr>
            <a:endParaRPr lang="en-US" dirty="0">
              <a:solidFill>
                <a:srgbClr val="FFFFFF"/>
              </a:solidFill>
            </a:endParaRPr>
          </a:p>
          <a:p>
            <a:pPr marL="0" indent="0">
              <a:buNone/>
            </a:pPr>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2" name="Picture 4"/>
          <p:cNvPicPr>
            <a:picLocks noChangeAspect="1" noChangeArrowheads="1"/>
          </p:cNvPicPr>
          <p:nvPr/>
        </p:nvPicPr>
        <p:blipFill>
          <a:blip r:embed="rId2"/>
          <a:srcRect/>
          <a:stretch>
            <a:fillRect/>
          </a:stretch>
        </p:blipFill>
        <p:spPr bwMode="auto">
          <a:xfrm>
            <a:off x="3779912" y="2276872"/>
            <a:ext cx="5051425" cy="4192588"/>
          </a:xfrm>
          <a:prstGeom prst="rect">
            <a:avLst/>
          </a:prstGeom>
          <a:noFill/>
          <a:ln w="9525">
            <a:noFill/>
            <a:miter lim="800000"/>
            <a:headEnd/>
            <a:tailEnd/>
          </a:ln>
          <a:effectLst/>
        </p:spPr>
      </p:pic>
      <p:sp>
        <p:nvSpPr>
          <p:cNvPr id="73734" name="Text Box 6"/>
          <p:cNvSpPr txBox="1">
            <a:spLocks noChangeArrowheads="1"/>
          </p:cNvSpPr>
          <p:nvPr/>
        </p:nvSpPr>
        <p:spPr bwMode="auto">
          <a:xfrm>
            <a:off x="251520" y="3140968"/>
            <a:ext cx="2665412" cy="2563813"/>
          </a:xfrm>
          <a:prstGeom prst="rect">
            <a:avLst/>
          </a:prstGeom>
          <a:noFill/>
          <a:ln w="9525">
            <a:noFill/>
            <a:miter lim="800000"/>
            <a:headEnd/>
            <a:tailEnd/>
          </a:ln>
          <a:effectLst/>
        </p:spPr>
        <p:txBody>
          <a:bodyPr>
            <a:spAutoFit/>
          </a:bodyPr>
          <a:lstStyle/>
          <a:p>
            <a:r>
              <a:rPr lang="en-GB" sz="1800" dirty="0">
                <a:solidFill>
                  <a:srgbClr val="FFFFFF"/>
                </a:solidFill>
                <a:latin typeface="Arial"/>
              </a:rPr>
              <a:t>Overview  of items in the time series </a:t>
            </a:r>
            <a:r>
              <a:rPr lang="en-GB" sz="1800" dirty="0" smtClean="0">
                <a:solidFill>
                  <a:srgbClr val="FFFFFF"/>
                </a:solidFill>
                <a:latin typeface="Arial"/>
              </a:rPr>
              <a:t>file</a:t>
            </a:r>
            <a:endParaRPr lang="en-GB" sz="1800" dirty="0">
              <a:solidFill>
                <a:srgbClr val="FFFFFF"/>
              </a:solidFill>
              <a:latin typeface="Arial"/>
            </a:endParaRPr>
          </a:p>
          <a:p>
            <a:endParaRPr lang="en-GB" sz="1800" dirty="0">
              <a:solidFill>
                <a:srgbClr val="FFFFFF"/>
              </a:solidFill>
              <a:latin typeface="Arial"/>
            </a:endParaRPr>
          </a:p>
          <a:p>
            <a:r>
              <a:rPr lang="en-GB" sz="1800" dirty="0">
                <a:solidFill>
                  <a:srgbClr val="FFFFFF"/>
                </a:solidFill>
                <a:latin typeface="Arial"/>
              </a:rPr>
              <a:t>Change series type and </a:t>
            </a:r>
            <a:r>
              <a:rPr lang="en-GB" sz="1800" dirty="0" smtClean="0">
                <a:solidFill>
                  <a:srgbClr val="FFFFFF"/>
                </a:solidFill>
                <a:latin typeface="Arial"/>
              </a:rPr>
              <a:t>units</a:t>
            </a:r>
            <a:r>
              <a:rPr lang="en-GB" sz="1800" dirty="0">
                <a:solidFill>
                  <a:srgbClr val="FFFFFF"/>
                </a:solidFill>
                <a:latin typeface="Arial"/>
              </a:rPr>
              <a:t/>
            </a:r>
            <a:br>
              <a:rPr lang="en-GB" sz="1800" dirty="0">
                <a:solidFill>
                  <a:srgbClr val="FFFFFF"/>
                </a:solidFill>
                <a:latin typeface="Arial"/>
              </a:rPr>
            </a:br>
            <a:r>
              <a:rPr lang="en-GB" sz="1800" dirty="0">
                <a:solidFill>
                  <a:srgbClr val="FFFFFF"/>
                </a:solidFill>
                <a:latin typeface="Arial"/>
              </a:rPr>
              <a:t/>
            </a:r>
            <a:br>
              <a:rPr lang="en-GB" sz="1800" dirty="0">
                <a:solidFill>
                  <a:srgbClr val="FFFFFF"/>
                </a:solidFill>
                <a:latin typeface="Arial"/>
              </a:rPr>
            </a:br>
            <a:r>
              <a:rPr lang="en-GB" sz="1800" dirty="0">
                <a:solidFill>
                  <a:srgbClr val="FFFFFF"/>
                </a:solidFill>
                <a:latin typeface="Arial"/>
              </a:rPr>
              <a:t>Insert, Append or Delete time series to and from the DFS </a:t>
            </a:r>
            <a:r>
              <a:rPr lang="en-GB" sz="1800" dirty="0" smtClean="0">
                <a:solidFill>
                  <a:srgbClr val="FFFFFF"/>
                </a:solidFill>
                <a:latin typeface="Arial"/>
              </a:rPr>
              <a:t>file</a:t>
            </a:r>
            <a:endParaRPr lang="en-GB" sz="1800" dirty="0">
              <a:solidFill>
                <a:srgbClr val="FFFFFF"/>
              </a:solidFill>
              <a:latin typeface="Arial"/>
            </a:endParaRPr>
          </a:p>
        </p:txBody>
      </p:sp>
      <p:sp>
        <p:nvSpPr>
          <p:cNvPr id="73735" name="Rectangle 7"/>
          <p:cNvSpPr>
            <a:spLocks noGrp="1" noChangeArrowheads="1"/>
          </p:cNvSpPr>
          <p:nvPr>
            <p:ph type="title"/>
          </p:nvPr>
        </p:nvSpPr>
        <p:spPr>
          <a:noFill/>
          <a:ln/>
        </p:spPr>
        <p:txBody>
          <a:bodyPr/>
          <a:lstStyle/>
          <a:p>
            <a:r>
              <a:rPr lang="da-DK">
                <a:solidFill>
                  <a:srgbClr val="FFFFFF"/>
                </a:solidFill>
              </a:rPr>
              <a:t>TIME SERIES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Edit Menu (Properties</a:t>
            </a:r>
            <a:r>
              <a:rPr lang="en-US" dirty="0" smtClean="0">
                <a:solidFill>
                  <a:srgbClr val="FFFFFF"/>
                </a:solidFill>
              </a:rPr>
              <a:t>)</a:t>
            </a:r>
          </a:p>
          <a:p>
            <a:pPr marL="0" indent="0">
              <a:buNone/>
            </a:pPr>
            <a:r>
              <a:rPr lang="en-GB" sz="1800" b="1" dirty="0" smtClean="0">
                <a:solidFill>
                  <a:srgbClr val="FFFFFF"/>
                </a:solidFill>
              </a:rPr>
              <a:t>How</a:t>
            </a:r>
            <a:r>
              <a:rPr lang="en-GB" sz="1800" b="1" dirty="0">
                <a:solidFill>
                  <a:srgbClr val="FFFFFF"/>
                </a:solidFill>
              </a:rPr>
              <a:t>?</a:t>
            </a:r>
            <a:r>
              <a:rPr lang="en-GB" sz="1800" b="1" dirty="0">
                <a:solidFill>
                  <a:srgbClr val="FFFFFF"/>
                </a:solidFill>
                <a:effectLst>
                  <a:outerShdw blurRad="38100" dist="38100" dir="2700000" algn="tl">
                    <a:srgbClr val="C0C0C0"/>
                  </a:outerShdw>
                </a:effectLst>
              </a:rPr>
              <a:t> </a:t>
            </a:r>
            <a:r>
              <a:rPr lang="en-GB" sz="1800" dirty="0">
                <a:solidFill>
                  <a:srgbClr val="FFFFFF"/>
                </a:solidFill>
              </a:rPr>
              <a:t>MIKE Zero -&gt; Edit -&gt; Properties</a:t>
            </a:r>
            <a:r>
              <a:rPr lang="en-GB" sz="1800" dirty="0" smtClean="0">
                <a:solidFill>
                  <a:srgbClr val="FFFFFF"/>
                </a:solidFill>
              </a:rPr>
              <a:t>, or</a:t>
            </a:r>
            <a:r>
              <a:rPr lang="en-GB" sz="1800" dirty="0">
                <a:solidFill>
                  <a:srgbClr val="FFFFFF"/>
                </a:solidFill>
              </a:rPr>
              <a:t>: Graphical View -&gt; Right Click</a:t>
            </a:r>
          </a:p>
          <a:p>
            <a:pPr marL="0" indent="0">
              <a:buNone/>
            </a:pPr>
            <a:endParaRPr lang="en-US" dirty="0">
              <a:solidFill>
                <a:srgbClr val="FFFFFF"/>
              </a:solidFill>
            </a:endParaRP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Text Box 5"/>
          <p:cNvSpPr txBox="1">
            <a:spLocks noChangeArrowheads="1"/>
          </p:cNvSpPr>
          <p:nvPr/>
        </p:nvSpPr>
        <p:spPr bwMode="auto">
          <a:xfrm>
            <a:off x="251520" y="3356992"/>
            <a:ext cx="2665412" cy="2838450"/>
          </a:xfrm>
          <a:prstGeom prst="rect">
            <a:avLst/>
          </a:prstGeom>
          <a:noFill/>
          <a:ln w="9525">
            <a:noFill/>
            <a:miter lim="800000"/>
            <a:headEnd/>
            <a:tailEnd/>
          </a:ln>
          <a:effectLst/>
        </p:spPr>
        <p:txBody>
          <a:bodyPr>
            <a:spAutoFit/>
          </a:bodyPr>
          <a:lstStyle/>
          <a:p>
            <a:r>
              <a:rPr lang="en-GB" sz="1800" dirty="0">
                <a:solidFill>
                  <a:srgbClr val="FFFFFF"/>
                </a:solidFill>
                <a:latin typeface="Arial"/>
              </a:rPr>
              <a:t>Select the time series column number which is to be </a:t>
            </a:r>
            <a:r>
              <a:rPr lang="en-GB" sz="1800" dirty="0" smtClean="0">
                <a:solidFill>
                  <a:srgbClr val="FFFFFF"/>
                </a:solidFill>
                <a:latin typeface="Arial"/>
              </a:rPr>
              <a:t>computed</a:t>
            </a:r>
            <a:r>
              <a:rPr lang="en-GB" sz="1800" dirty="0">
                <a:solidFill>
                  <a:srgbClr val="FFFFFF"/>
                </a:solidFill>
                <a:latin typeface="Arial"/>
              </a:rPr>
              <a:t/>
            </a:r>
            <a:br>
              <a:rPr lang="en-GB" sz="1800" dirty="0">
                <a:solidFill>
                  <a:srgbClr val="FFFFFF"/>
                </a:solidFill>
                <a:latin typeface="Arial"/>
              </a:rPr>
            </a:br>
            <a:endParaRPr lang="en-GB" sz="1800" dirty="0">
              <a:solidFill>
                <a:srgbClr val="FFFFFF"/>
              </a:solidFill>
              <a:latin typeface="Arial"/>
            </a:endParaRPr>
          </a:p>
          <a:p>
            <a:r>
              <a:rPr lang="en-GB" sz="1800" dirty="0">
                <a:solidFill>
                  <a:srgbClr val="FFFFFF"/>
                </a:solidFill>
                <a:latin typeface="Arial"/>
              </a:rPr>
              <a:t>Insert an Operator, Operand and/or </a:t>
            </a:r>
            <a:r>
              <a:rPr lang="en-GB" sz="1800" dirty="0" smtClean="0">
                <a:solidFill>
                  <a:srgbClr val="FFFFFF"/>
                </a:solidFill>
                <a:latin typeface="Arial"/>
              </a:rPr>
              <a:t>Function</a:t>
            </a:r>
            <a:r>
              <a:rPr lang="en-GB" sz="1800" dirty="0">
                <a:solidFill>
                  <a:srgbClr val="FFFFFF"/>
                </a:solidFill>
                <a:latin typeface="Arial"/>
              </a:rPr>
              <a:t/>
            </a:r>
            <a:br>
              <a:rPr lang="en-GB" sz="1800" dirty="0">
                <a:solidFill>
                  <a:srgbClr val="FFFFFF"/>
                </a:solidFill>
                <a:latin typeface="Arial"/>
              </a:rPr>
            </a:br>
            <a:r>
              <a:rPr lang="en-GB" sz="1800" dirty="0">
                <a:solidFill>
                  <a:srgbClr val="FFFFFF"/>
                </a:solidFill>
                <a:latin typeface="Arial"/>
              </a:rPr>
              <a:t/>
            </a:r>
            <a:br>
              <a:rPr lang="en-GB" sz="1800" dirty="0">
                <a:solidFill>
                  <a:srgbClr val="FFFFFF"/>
                </a:solidFill>
                <a:latin typeface="Arial"/>
              </a:rPr>
            </a:br>
            <a:r>
              <a:rPr lang="en-GB" sz="1800" dirty="0">
                <a:solidFill>
                  <a:srgbClr val="FFFFFF"/>
                </a:solidFill>
                <a:latin typeface="Arial"/>
              </a:rPr>
              <a:t>Choose previously used </a:t>
            </a:r>
            <a:r>
              <a:rPr lang="en-GB" sz="1800" dirty="0" smtClean="0">
                <a:solidFill>
                  <a:srgbClr val="FFFFFF"/>
                </a:solidFill>
                <a:latin typeface="Arial"/>
              </a:rPr>
              <a:t>expressions</a:t>
            </a:r>
            <a:endParaRPr lang="en-GB" sz="1800" dirty="0">
              <a:solidFill>
                <a:srgbClr val="FFFFFF"/>
              </a:solidFill>
              <a:latin typeface="Arial"/>
            </a:endParaRPr>
          </a:p>
        </p:txBody>
      </p:sp>
      <p:pic>
        <p:nvPicPr>
          <p:cNvPr id="67590" name="Picture 6"/>
          <p:cNvPicPr>
            <a:picLocks noChangeAspect="1" noChangeArrowheads="1"/>
          </p:cNvPicPr>
          <p:nvPr/>
        </p:nvPicPr>
        <p:blipFill>
          <a:blip r:embed="rId2"/>
          <a:srcRect/>
          <a:stretch>
            <a:fillRect/>
          </a:stretch>
        </p:blipFill>
        <p:spPr bwMode="auto">
          <a:xfrm>
            <a:off x="4572000" y="1484784"/>
            <a:ext cx="4333875" cy="5153025"/>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Tools Menu (Calculator</a:t>
            </a:r>
            <a:r>
              <a:rPr lang="en-US" dirty="0" smtClean="0">
                <a:solidFill>
                  <a:srgbClr val="FFFFFF"/>
                </a:solidFill>
              </a:rPr>
              <a:t>)</a:t>
            </a:r>
          </a:p>
          <a:p>
            <a:pPr marL="0" indent="0">
              <a:buNone/>
            </a:pPr>
            <a:r>
              <a:rPr lang="en-GB" sz="1800" b="1" dirty="0">
                <a:solidFill>
                  <a:srgbClr val="FFFFFF"/>
                </a:solidFill>
              </a:rPr>
              <a:t>How? </a:t>
            </a:r>
            <a:r>
              <a:rPr lang="en-GB" sz="1800" dirty="0">
                <a:solidFill>
                  <a:srgbClr val="FFFFFF"/>
                </a:solidFill>
              </a:rPr>
              <a:t>MIKE Zero -&gt; Tools -&gt; Calculator</a:t>
            </a:r>
          </a:p>
          <a:p>
            <a:pPr marL="0" indent="0">
              <a:buNone/>
            </a:pPr>
            <a:endParaRPr lang="en-US" dirty="0">
              <a:solidFill>
                <a:srgbClr val="FFFFFF"/>
              </a:solidFill>
            </a:endParaRPr>
          </a:p>
          <a:p>
            <a:pPr marL="0" indent="0">
              <a:buNone/>
            </a:pPr>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Tools Menu </a:t>
            </a:r>
            <a:r>
              <a:rPr lang="en-US" dirty="0" smtClean="0">
                <a:solidFill>
                  <a:srgbClr val="FFFFFF"/>
                </a:solidFill>
              </a:rPr>
              <a:t>(Select Sub-Set)</a:t>
            </a:r>
          </a:p>
          <a:p>
            <a:pPr marL="0" indent="0">
              <a:buNone/>
            </a:pPr>
            <a:r>
              <a:rPr lang="en-GB" sz="1800" b="1" dirty="0">
                <a:solidFill>
                  <a:srgbClr val="FFFFFF"/>
                </a:solidFill>
              </a:rPr>
              <a:t>How? </a:t>
            </a:r>
            <a:r>
              <a:rPr lang="en-GB" sz="1800" dirty="0">
                <a:solidFill>
                  <a:srgbClr val="FFFFFF"/>
                </a:solidFill>
              </a:rPr>
              <a:t>MIKE Zero -&gt; Tools -&gt; </a:t>
            </a:r>
            <a:r>
              <a:rPr lang="en-GB" sz="1800" dirty="0" smtClean="0">
                <a:solidFill>
                  <a:srgbClr val="FFFFFF"/>
                </a:solidFill>
              </a:rPr>
              <a:t>Select Sub-Set</a:t>
            </a:r>
            <a:endParaRPr lang="en-GB" sz="1800" dirty="0">
              <a:solidFill>
                <a:srgbClr val="FFFFFF"/>
              </a:solidFill>
            </a:endParaRPr>
          </a:p>
          <a:p>
            <a:pPr marL="0" indent="0">
              <a:buNone/>
            </a:pPr>
            <a:endParaRPr lang="en-US" dirty="0">
              <a:solidFill>
                <a:srgbClr val="FFFFFF"/>
              </a:solidFill>
            </a:endParaRPr>
          </a:p>
          <a:p>
            <a:pPr marL="0" indent="0">
              <a:buNone/>
            </a:pPr>
            <a:endParaRPr lang="en-GB" dirty="0"/>
          </a:p>
        </p:txBody>
      </p:sp>
      <p:sp>
        <p:nvSpPr>
          <p:cNvPr id="6" name="Text Box 5"/>
          <p:cNvSpPr txBox="1">
            <a:spLocks noChangeArrowheads="1"/>
          </p:cNvSpPr>
          <p:nvPr/>
        </p:nvSpPr>
        <p:spPr bwMode="auto">
          <a:xfrm>
            <a:off x="251520" y="5097958"/>
            <a:ext cx="2665412" cy="923330"/>
          </a:xfrm>
          <a:prstGeom prst="rect">
            <a:avLst/>
          </a:prstGeom>
          <a:noFill/>
          <a:ln w="9525">
            <a:noFill/>
            <a:miter lim="800000"/>
            <a:headEnd/>
            <a:tailEnd/>
          </a:ln>
          <a:effectLst/>
        </p:spPr>
        <p:txBody>
          <a:bodyPr>
            <a:spAutoFit/>
          </a:bodyPr>
          <a:lstStyle/>
          <a:p>
            <a:r>
              <a:rPr lang="en-GB" sz="1800" dirty="0" smtClean="0">
                <a:solidFill>
                  <a:srgbClr val="FFFFFF"/>
                </a:solidFill>
                <a:latin typeface="Arial"/>
              </a:rPr>
              <a:t>The calculator supports user defined ranges of time steps and items</a:t>
            </a:r>
            <a:endParaRPr lang="en-GB" sz="1800" dirty="0">
              <a:solidFill>
                <a:srgbClr val="FFFFFF"/>
              </a:solidFill>
              <a:latin typeface="Arial"/>
            </a:endParaRPr>
          </a:p>
        </p:txBody>
      </p:sp>
      <p:pic>
        <p:nvPicPr>
          <p:cNvPr id="7" name="Picture 6"/>
          <p:cNvPicPr>
            <a:picLocks noChangeAspect="1" noChangeArrowheads="1"/>
          </p:cNvPicPr>
          <p:nvPr/>
        </p:nvPicPr>
        <p:blipFill>
          <a:blip r:embed="rId2"/>
          <a:srcRect/>
          <a:stretch>
            <a:fillRect/>
          </a:stretch>
        </p:blipFill>
        <p:spPr bwMode="auto">
          <a:xfrm>
            <a:off x="2699792" y="2564904"/>
            <a:ext cx="4333875" cy="2143125"/>
          </a:xfrm>
          <a:prstGeom prst="rect">
            <a:avLst/>
          </a:prstGeom>
          <a:noFill/>
          <a:ln w="9525">
            <a:noFill/>
            <a:miter lim="800000"/>
            <a:headEnd/>
            <a:tailEnd/>
          </a:ln>
          <a:effectLst/>
        </p:spPr>
      </p:pic>
      <p:pic>
        <p:nvPicPr>
          <p:cNvPr id="8" name="Picture 7"/>
          <p:cNvPicPr>
            <a:picLocks noChangeAspect="1" noChangeArrowheads="1"/>
          </p:cNvPicPr>
          <p:nvPr/>
        </p:nvPicPr>
        <p:blipFill>
          <a:blip r:embed="rId3"/>
          <a:srcRect/>
          <a:stretch>
            <a:fillRect/>
          </a:stretch>
        </p:blipFill>
        <p:spPr bwMode="auto">
          <a:xfrm>
            <a:off x="4536530" y="4400054"/>
            <a:ext cx="4333875" cy="2143125"/>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691559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Tools Menu </a:t>
            </a:r>
            <a:r>
              <a:rPr lang="en-US" dirty="0" smtClean="0">
                <a:solidFill>
                  <a:srgbClr val="FFFFFF"/>
                </a:solidFill>
              </a:rPr>
              <a:t>(Statistics)</a:t>
            </a:r>
          </a:p>
          <a:p>
            <a:pPr marL="0" indent="0">
              <a:buNone/>
            </a:pPr>
            <a:r>
              <a:rPr lang="en-GB" sz="1800" b="1" dirty="0">
                <a:solidFill>
                  <a:srgbClr val="FFFFFF"/>
                </a:solidFill>
              </a:rPr>
              <a:t>How? </a:t>
            </a:r>
            <a:r>
              <a:rPr lang="en-GB" sz="1800" dirty="0">
                <a:solidFill>
                  <a:srgbClr val="FFFFFF"/>
                </a:solidFill>
              </a:rPr>
              <a:t>MIKE Zero -&gt; Tools -&gt; </a:t>
            </a:r>
            <a:r>
              <a:rPr lang="en-GB" sz="1800" dirty="0" smtClean="0">
                <a:solidFill>
                  <a:srgbClr val="FFFFFF"/>
                </a:solidFill>
              </a:rPr>
              <a:t>Statistics</a:t>
            </a:r>
            <a:endParaRPr lang="en-GB" sz="1800" dirty="0">
              <a:solidFill>
                <a:srgbClr val="FFFFFF"/>
              </a:solidFill>
            </a:endParaRPr>
          </a:p>
          <a:p>
            <a:pPr marL="0" indent="0">
              <a:buNone/>
            </a:pPr>
            <a:endParaRPr lang="en-US" dirty="0">
              <a:solidFill>
                <a:srgbClr val="FFFFFF"/>
              </a:solidFill>
            </a:endParaRPr>
          </a:p>
          <a:p>
            <a:pPr marL="0" indent="0">
              <a:buNone/>
            </a:pPr>
            <a:endParaRPr lang="en-GB" dirty="0"/>
          </a:p>
        </p:txBody>
      </p:sp>
      <p:sp>
        <p:nvSpPr>
          <p:cNvPr id="4" name="Text Box 5"/>
          <p:cNvSpPr txBox="1">
            <a:spLocks noChangeArrowheads="1"/>
          </p:cNvSpPr>
          <p:nvPr/>
        </p:nvSpPr>
        <p:spPr bwMode="auto">
          <a:xfrm>
            <a:off x="251520" y="4149080"/>
            <a:ext cx="2665412" cy="2031325"/>
          </a:xfrm>
          <a:prstGeom prst="rect">
            <a:avLst/>
          </a:prstGeom>
          <a:noFill/>
          <a:ln w="9525">
            <a:noFill/>
            <a:miter lim="800000"/>
            <a:headEnd/>
            <a:tailEnd/>
          </a:ln>
          <a:effectLst/>
        </p:spPr>
        <p:txBody>
          <a:bodyPr>
            <a:spAutoFit/>
          </a:bodyPr>
          <a:lstStyle/>
          <a:p>
            <a:r>
              <a:rPr lang="en-GB" sz="1800" dirty="0" smtClean="0">
                <a:solidFill>
                  <a:srgbClr val="FFFFFF"/>
                </a:solidFill>
                <a:latin typeface="Arial"/>
              </a:rPr>
              <a:t>Calculate simple statistics for whole or part of time series</a:t>
            </a:r>
            <a:br>
              <a:rPr lang="en-GB" sz="1800" dirty="0" smtClean="0">
                <a:solidFill>
                  <a:srgbClr val="FFFFFF"/>
                </a:solidFill>
                <a:latin typeface="Arial"/>
              </a:rPr>
            </a:br>
            <a:r>
              <a:rPr lang="en-GB" sz="1800" dirty="0" smtClean="0">
                <a:solidFill>
                  <a:srgbClr val="FFFFFF"/>
                </a:solidFill>
                <a:latin typeface="Arial"/>
              </a:rPr>
              <a:t/>
            </a:r>
            <a:br>
              <a:rPr lang="en-GB" sz="1800" dirty="0" smtClean="0">
                <a:solidFill>
                  <a:srgbClr val="FFFFFF"/>
                </a:solidFill>
                <a:latin typeface="Arial"/>
              </a:rPr>
            </a:br>
            <a:r>
              <a:rPr lang="en-GB" sz="1800" dirty="0" smtClean="0">
                <a:solidFill>
                  <a:srgbClr val="FFFFFF"/>
                </a:solidFill>
                <a:latin typeface="Arial"/>
              </a:rPr>
              <a:t>Min, Max, Mean, Standard Dev., Missing Values</a:t>
            </a:r>
            <a:endParaRPr lang="en-GB" sz="1800" dirty="0">
              <a:solidFill>
                <a:srgbClr val="FFFFFF"/>
              </a:solidFill>
              <a:latin typeface="Arial"/>
            </a:endParaRPr>
          </a:p>
        </p:txBody>
      </p:sp>
      <p:pic>
        <p:nvPicPr>
          <p:cNvPr id="5" name="Picture 6"/>
          <p:cNvPicPr>
            <a:picLocks noChangeAspect="1" noChangeArrowheads="1"/>
          </p:cNvPicPr>
          <p:nvPr/>
        </p:nvPicPr>
        <p:blipFill>
          <a:blip r:embed="rId2"/>
          <a:srcRect/>
          <a:stretch>
            <a:fillRect/>
          </a:stretch>
        </p:blipFill>
        <p:spPr bwMode="auto">
          <a:xfrm>
            <a:off x="3995738" y="2708275"/>
            <a:ext cx="4848225" cy="3752850"/>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274437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a:solidFill>
                  <a:srgbClr val="FFFFFF"/>
                </a:solidFill>
              </a:rPr>
              <a:t>TIME SERIES </a:t>
            </a:r>
            <a:r>
              <a:rPr lang="da-DK" dirty="0" smtClean="0">
                <a:solidFill>
                  <a:srgbClr val="FFFFFF"/>
                </a:solidFill>
              </a:rPr>
              <a:t>EDITOR</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Tools Menu </a:t>
            </a:r>
            <a:r>
              <a:rPr lang="en-US" dirty="0" smtClean="0">
                <a:solidFill>
                  <a:srgbClr val="FFFFFF"/>
                </a:solidFill>
              </a:rPr>
              <a:t>(Interpolation)</a:t>
            </a:r>
          </a:p>
          <a:p>
            <a:pPr marL="0" indent="0">
              <a:buNone/>
            </a:pPr>
            <a:r>
              <a:rPr lang="en-GB" sz="1800" b="1" dirty="0">
                <a:solidFill>
                  <a:srgbClr val="FFFFFF"/>
                </a:solidFill>
              </a:rPr>
              <a:t>How? </a:t>
            </a:r>
            <a:r>
              <a:rPr lang="en-GB" sz="1800" dirty="0">
                <a:solidFill>
                  <a:srgbClr val="FFFFFF"/>
                </a:solidFill>
              </a:rPr>
              <a:t>MIKE Zero -&gt; Tools -&gt; </a:t>
            </a:r>
            <a:r>
              <a:rPr lang="en-GB" sz="1800" dirty="0" smtClean="0">
                <a:solidFill>
                  <a:srgbClr val="FFFFFF"/>
                </a:solidFill>
              </a:rPr>
              <a:t>Interpolation</a:t>
            </a:r>
            <a:endParaRPr lang="en-GB" sz="1800" dirty="0">
              <a:solidFill>
                <a:srgbClr val="FFFFFF"/>
              </a:solidFill>
            </a:endParaRPr>
          </a:p>
          <a:p>
            <a:pPr marL="0" indent="0">
              <a:buNone/>
            </a:pPr>
            <a:endParaRPr lang="en-US" dirty="0">
              <a:solidFill>
                <a:srgbClr val="FFFFFF"/>
              </a:solidFill>
            </a:endParaRPr>
          </a:p>
          <a:p>
            <a:pPr marL="0" indent="0">
              <a:buNone/>
            </a:pPr>
            <a:endParaRPr lang="en-GB" dirty="0"/>
          </a:p>
        </p:txBody>
      </p:sp>
      <p:sp>
        <p:nvSpPr>
          <p:cNvPr id="4" name="Text Box 5"/>
          <p:cNvSpPr txBox="1">
            <a:spLocks noChangeArrowheads="1"/>
          </p:cNvSpPr>
          <p:nvPr/>
        </p:nvSpPr>
        <p:spPr bwMode="auto">
          <a:xfrm>
            <a:off x="251520" y="2996952"/>
            <a:ext cx="2665412" cy="3113088"/>
          </a:xfrm>
          <a:prstGeom prst="rect">
            <a:avLst/>
          </a:prstGeom>
          <a:noFill/>
          <a:ln w="9525">
            <a:noFill/>
            <a:miter lim="800000"/>
            <a:headEnd/>
            <a:tailEnd/>
          </a:ln>
          <a:effectLst/>
        </p:spPr>
        <p:txBody>
          <a:bodyPr>
            <a:spAutoFit/>
          </a:bodyPr>
          <a:lstStyle/>
          <a:p>
            <a:r>
              <a:rPr lang="en-GB" sz="1800" dirty="0">
                <a:solidFill>
                  <a:srgbClr val="FFFFFF"/>
                </a:solidFill>
                <a:latin typeface="Arial"/>
              </a:rPr>
              <a:t>Use the selected</a:t>
            </a:r>
            <a:br>
              <a:rPr lang="en-GB" sz="1800" dirty="0">
                <a:solidFill>
                  <a:srgbClr val="FFFFFF"/>
                </a:solidFill>
                <a:latin typeface="Arial"/>
              </a:rPr>
            </a:br>
            <a:r>
              <a:rPr lang="en-GB" sz="1800" dirty="0">
                <a:solidFill>
                  <a:srgbClr val="FFFFFF"/>
                </a:solidFill>
                <a:latin typeface="Arial"/>
              </a:rPr>
              <a:t>sub-set or the entire </a:t>
            </a:r>
            <a:r>
              <a:rPr lang="en-GB" sz="1800" dirty="0" smtClean="0">
                <a:solidFill>
                  <a:srgbClr val="FFFFFF"/>
                </a:solidFill>
                <a:latin typeface="Arial"/>
              </a:rPr>
              <a:t>period</a:t>
            </a:r>
            <a:r>
              <a:rPr lang="en-GB" sz="1800" dirty="0">
                <a:solidFill>
                  <a:srgbClr val="FFFFFF"/>
                </a:solidFill>
                <a:latin typeface="Arial"/>
              </a:rPr>
              <a:t/>
            </a:r>
            <a:br>
              <a:rPr lang="en-GB" sz="1800" dirty="0">
                <a:solidFill>
                  <a:srgbClr val="FFFFFF"/>
                </a:solidFill>
                <a:latin typeface="Arial"/>
              </a:rPr>
            </a:br>
            <a:r>
              <a:rPr lang="en-GB" sz="1800" dirty="0">
                <a:solidFill>
                  <a:srgbClr val="FFFFFF"/>
                </a:solidFill>
                <a:latin typeface="Arial"/>
              </a:rPr>
              <a:t/>
            </a:r>
            <a:br>
              <a:rPr lang="en-GB" sz="1800" dirty="0">
                <a:solidFill>
                  <a:srgbClr val="FFFFFF"/>
                </a:solidFill>
                <a:latin typeface="Arial"/>
              </a:rPr>
            </a:br>
            <a:r>
              <a:rPr lang="en-GB" sz="1800" dirty="0">
                <a:solidFill>
                  <a:srgbClr val="FFFFFF"/>
                </a:solidFill>
                <a:latin typeface="Arial"/>
              </a:rPr>
              <a:t>Specify the type of data that is being </a:t>
            </a:r>
            <a:r>
              <a:rPr lang="en-GB" sz="1800" dirty="0" smtClean="0">
                <a:solidFill>
                  <a:srgbClr val="FFFFFF"/>
                </a:solidFill>
                <a:latin typeface="Arial"/>
              </a:rPr>
              <a:t>interpolated</a:t>
            </a:r>
            <a:r>
              <a:rPr lang="en-GB" sz="1800" dirty="0">
                <a:solidFill>
                  <a:srgbClr val="FFFFFF"/>
                </a:solidFill>
                <a:latin typeface="Arial"/>
              </a:rPr>
              <a:t/>
            </a:r>
            <a:br>
              <a:rPr lang="en-GB" sz="1800" dirty="0">
                <a:solidFill>
                  <a:srgbClr val="FFFFFF"/>
                </a:solidFill>
                <a:latin typeface="Arial"/>
              </a:rPr>
            </a:br>
            <a:endParaRPr lang="en-GB" sz="1800" dirty="0">
              <a:solidFill>
                <a:srgbClr val="FFFFFF"/>
              </a:solidFill>
              <a:latin typeface="Arial"/>
            </a:endParaRPr>
          </a:p>
          <a:p>
            <a:r>
              <a:rPr lang="en-GB" sz="1800" dirty="0">
                <a:solidFill>
                  <a:srgbClr val="FFFFFF"/>
                </a:solidFill>
                <a:latin typeface="Arial"/>
              </a:rPr>
              <a:t>Specify the maximum gap that can be </a:t>
            </a:r>
            <a:r>
              <a:rPr lang="en-GB" sz="1800" dirty="0" smtClean="0">
                <a:solidFill>
                  <a:srgbClr val="FFFFFF"/>
                </a:solidFill>
                <a:latin typeface="Arial"/>
              </a:rPr>
              <a:t>interpolated</a:t>
            </a:r>
            <a:endParaRPr lang="en-GB" sz="1800" dirty="0">
              <a:solidFill>
                <a:srgbClr val="FFFFFF"/>
              </a:solidFill>
              <a:latin typeface="Arial"/>
            </a:endParaRPr>
          </a:p>
        </p:txBody>
      </p:sp>
      <p:pic>
        <p:nvPicPr>
          <p:cNvPr id="5" name="Picture 6"/>
          <p:cNvPicPr>
            <a:picLocks noChangeAspect="1" noChangeArrowheads="1"/>
          </p:cNvPicPr>
          <p:nvPr/>
        </p:nvPicPr>
        <p:blipFill>
          <a:blip r:embed="rId2"/>
          <a:srcRect/>
          <a:stretch>
            <a:fillRect/>
          </a:stretch>
        </p:blipFill>
        <p:spPr bwMode="auto">
          <a:xfrm>
            <a:off x="3635375" y="2654300"/>
            <a:ext cx="5162550" cy="3925888"/>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947277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DHI_MIKE_PPT_UK</Template>
  <TotalTime>128</TotalTime>
  <Words>361</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MIKEPowerPointForTransfer_4-3</vt:lpstr>
      <vt:lpstr>MIKE 11</vt:lpstr>
      <vt:lpstr>TIME SERIES EDITOR</vt:lpstr>
      <vt:lpstr>TIME SERIES EDITOR</vt:lpstr>
      <vt:lpstr>TIME SERIES EDITOR</vt:lpstr>
      <vt:lpstr>TIME SERIES EDITOR</vt:lpstr>
      <vt:lpstr>TIME SERIES EDITOR</vt:lpstr>
      <vt:lpstr>TIME SERIES EDITOR</vt:lpstr>
      <vt:lpstr>TIME SERIES EDITOR</vt:lpstr>
      <vt:lpstr>TIME SERIES EDITOR</vt:lpstr>
      <vt:lpstr>TIME SERIES EDITOR</vt:lpstr>
      <vt:lpstr>TIME SERIES EDITOR</vt:lpstr>
      <vt:lpstr>TIME SERIES EDITOR</vt:lpstr>
    </vt:vector>
  </TitlesOfParts>
  <Company>DHI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TIME SERIES EDITOR</dc:title>
  <dc:creator>DHI (JSL)</dc:creator>
  <cp:lastModifiedBy>Julie Landrein</cp:lastModifiedBy>
  <cp:revision>32</cp:revision>
  <dcterms:created xsi:type="dcterms:W3CDTF">2008-03-26T13:10:21Z</dcterms:created>
  <dcterms:modified xsi:type="dcterms:W3CDTF">2013-04-04T09:13:48Z</dcterms:modified>
</cp:coreProperties>
</file>